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3832800" cy="51206400"/>
  <p:notesSz cx="6858000" cy="9144000"/>
  <p:defaultTextStyle>
    <a:defPPr>
      <a:defRPr lang="en-US"/>
    </a:defPPr>
    <a:lvl1pPr marL="0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1pPr>
    <a:lvl2pPr marL="2481846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2pPr>
    <a:lvl3pPr marL="4963692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3pPr>
    <a:lvl4pPr marL="7445539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4pPr>
    <a:lvl5pPr marL="9927385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5pPr>
    <a:lvl6pPr marL="12409231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6pPr>
    <a:lvl7pPr marL="14891077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7pPr>
    <a:lvl8pPr marL="17372923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8pPr>
    <a:lvl9pPr marL="19854770" algn="l" defTabSz="4963692" rtl="0" eaLnBrk="1" latinLnBrk="0" hangingPunct="1">
      <a:defRPr sz="9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9CC"/>
    <a:srgbClr val="FEEFE2"/>
    <a:srgbClr val="FCEAD0"/>
    <a:srgbClr val="F2C400"/>
    <a:srgbClr val="E6FDFE"/>
    <a:srgbClr val="F8FDB5"/>
    <a:srgbClr val="DFFCC4"/>
    <a:srgbClr val="FFFFFF"/>
    <a:srgbClr val="FFFFCC"/>
    <a:srgbClr val="0B1F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1429" autoAdjust="0"/>
  </p:normalViewPr>
  <p:slideViewPr>
    <p:cSldViewPr>
      <p:cViewPr>
        <p:scale>
          <a:sx n="32" d="100"/>
          <a:sy n="32" d="100"/>
        </p:scale>
        <p:origin x="-62" y="-53"/>
      </p:cViewPr>
      <p:guideLst>
        <p:guide orient="horz" pos="16128"/>
        <p:guide pos="106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3407C-FC19-4A1D-BBA0-E744F3C5B8C3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5525" y="685800"/>
            <a:ext cx="2266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7E51E-4CC5-4D40-ABE9-144CF299C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5525" y="685800"/>
            <a:ext cx="2266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7E51E-4CC5-4D40-ABE9-144CF299CF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7460" y="15907178"/>
            <a:ext cx="28757880" cy="10976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4920" y="29016960"/>
            <a:ext cx="2368296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8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62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4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2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0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887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369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850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528780" y="2050642"/>
            <a:ext cx="7612380" cy="43691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1640" y="2050642"/>
            <a:ext cx="22273260" cy="43691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558" y="32904865"/>
            <a:ext cx="28757880" cy="10170160"/>
          </a:xfrm>
        </p:spPr>
        <p:txBody>
          <a:bodyPr anchor="t"/>
          <a:lstStyle>
            <a:lvl1pPr algn="l">
              <a:defRPr sz="21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558" y="21703468"/>
            <a:ext cx="28757880" cy="11201396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81329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62653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43983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25312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0663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887965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369289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850619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1640" y="11948172"/>
            <a:ext cx="14942820" cy="33793857"/>
          </a:xfrm>
        </p:spPr>
        <p:txBody>
          <a:bodyPr/>
          <a:lstStyle>
            <a:lvl1pPr>
              <a:defRPr sz="15200"/>
            </a:lvl1pPr>
            <a:lvl2pPr>
              <a:defRPr sz="130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98340" y="11948172"/>
            <a:ext cx="14942820" cy="33793857"/>
          </a:xfrm>
        </p:spPr>
        <p:txBody>
          <a:bodyPr/>
          <a:lstStyle>
            <a:lvl1pPr>
              <a:defRPr sz="15200"/>
            </a:lvl1pPr>
            <a:lvl2pPr>
              <a:defRPr sz="130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41" y="11462177"/>
            <a:ext cx="14948695" cy="4776890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81329" indent="0">
              <a:buNone/>
              <a:defRPr sz="10900" b="1"/>
            </a:lvl2pPr>
            <a:lvl3pPr marL="4962653" indent="0">
              <a:buNone/>
              <a:defRPr sz="9800" b="1"/>
            </a:lvl3pPr>
            <a:lvl4pPr marL="7443983" indent="0">
              <a:buNone/>
              <a:defRPr sz="8700" b="1"/>
            </a:lvl4pPr>
            <a:lvl5pPr marL="9925312" indent="0">
              <a:buNone/>
              <a:defRPr sz="8700" b="1"/>
            </a:lvl5pPr>
            <a:lvl6pPr marL="12406636" indent="0">
              <a:buNone/>
              <a:defRPr sz="8700" b="1"/>
            </a:lvl6pPr>
            <a:lvl7pPr marL="14887965" indent="0">
              <a:buNone/>
              <a:defRPr sz="8700" b="1"/>
            </a:lvl7pPr>
            <a:lvl8pPr marL="17369289" indent="0">
              <a:buNone/>
              <a:defRPr sz="8700" b="1"/>
            </a:lvl8pPr>
            <a:lvl9pPr marL="19850619" indent="0">
              <a:buNone/>
              <a:defRPr sz="8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1641" y="16239067"/>
            <a:ext cx="14948695" cy="29502950"/>
          </a:xfrm>
        </p:spPr>
        <p:txBody>
          <a:bodyPr/>
          <a:lstStyle>
            <a:lvl1pPr>
              <a:defRPr sz="130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186598" y="11462177"/>
            <a:ext cx="14954568" cy="4776890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81329" indent="0">
              <a:buNone/>
              <a:defRPr sz="10900" b="1"/>
            </a:lvl2pPr>
            <a:lvl3pPr marL="4962653" indent="0">
              <a:buNone/>
              <a:defRPr sz="9800" b="1"/>
            </a:lvl3pPr>
            <a:lvl4pPr marL="7443983" indent="0">
              <a:buNone/>
              <a:defRPr sz="8700" b="1"/>
            </a:lvl4pPr>
            <a:lvl5pPr marL="9925312" indent="0">
              <a:buNone/>
              <a:defRPr sz="8700" b="1"/>
            </a:lvl5pPr>
            <a:lvl6pPr marL="12406636" indent="0">
              <a:buNone/>
              <a:defRPr sz="8700" b="1"/>
            </a:lvl6pPr>
            <a:lvl7pPr marL="14887965" indent="0">
              <a:buNone/>
              <a:defRPr sz="8700" b="1"/>
            </a:lvl7pPr>
            <a:lvl8pPr marL="17369289" indent="0">
              <a:buNone/>
              <a:defRPr sz="8700" b="1"/>
            </a:lvl8pPr>
            <a:lvl9pPr marL="19850619" indent="0">
              <a:buNone/>
              <a:defRPr sz="8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186598" y="16239067"/>
            <a:ext cx="14954568" cy="29502950"/>
          </a:xfrm>
        </p:spPr>
        <p:txBody>
          <a:bodyPr/>
          <a:lstStyle>
            <a:lvl1pPr>
              <a:defRPr sz="130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46" y="2038773"/>
            <a:ext cx="11130758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27685" y="2038777"/>
            <a:ext cx="18913475" cy="43703244"/>
          </a:xfrm>
        </p:spPr>
        <p:txBody>
          <a:bodyPr/>
          <a:lstStyle>
            <a:lvl1pPr>
              <a:defRPr sz="17400"/>
            </a:lvl1pPr>
            <a:lvl2pPr>
              <a:defRPr sz="15200"/>
            </a:lvl2pPr>
            <a:lvl3pPr>
              <a:defRPr sz="130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91646" y="10715424"/>
            <a:ext cx="11130758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81329" indent="0">
              <a:buNone/>
              <a:defRPr sz="6500"/>
            </a:lvl2pPr>
            <a:lvl3pPr marL="4962653" indent="0">
              <a:buNone/>
              <a:defRPr sz="5400"/>
            </a:lvl3pPr>
            <a:lvl4pPr marL="7443983" indent="0">
              <a:buNone/>
              <a:defRPr sz="4900"/>
            </a:lvl4pPr>
            <a:lvl5pPr marL="9925312" indent="0">
              <a:buNone/>
              <a:defRPr sz="4900"/>
            </a:lvl5pPr>
            <a:lvl6pPr marL="12406636" indent="0">
              <a:buNone/>
              <a:defRPr sz="4900"/>
            </a:lvl6pPr>
            <a:lvl7pPr marL="14887965" indent="0">
              <a:buNone/>
              <a:defRPr sz="4900"/>
            </a:lvl7pPr>
            <a:lvl8pPr marL="17369289" indent="0">
              <a:buNone/>
              <a:defRPr sz="4900"/>
            </a:lvl8pPr>
            <a:lvl9pPr marL="19850619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1465" y="35844480"/>
            <a:ext cx="2029968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1465" y="4575387"/>
            <a:ext cx="2029968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81329" indent="0">
              <a:buNone/>
              <a:defRPr sz="15200"/>
            </a:lvl2pPr>
            <a:lvl3pPr marL="4962653" indent="0">
              <a:buNone/>
              <a:defRPr sz="13000"/>
            </a:lvl3pPr>
            <a:lvl4pPr marL="7443983" indent="0">
              <a:buNone/>
              <a:defRPr sz="10900"/>
            </a:lvl4pPr>
            <a:lvl5pPr marL="9925312" indent="0">
              <a:buNone/>
              <a:defRPr sz="10900"/>
            </a:lvl5pPr>
            <a:lvl6pPr marL="12406636" indent="0">
              <a:buNone/>
              <a:defRPr sz="10900"/>
            </a:lvl6pPr>
            <a:lvl7pPr marL="14887965" indent="0">
              <a:buNone/>
              <a:defRPr sz="10900"/>
            </a:lvl7pPr>
            <a:lvl8pPr marL="17369289" indent="0">
              <a:buNone/>
              <a:defRPr sz="10900"/>
            </a:lvl8pPr>
            <a:lvl9pPr marL="19850619" indent="0">
              <a:buNone/>
              <a:defRPr sz="10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31465" y="40076124"/>
            <a:ext cx="2029968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81329" indent="0">
              <a:buNone/>
              <a:defRPr sz="6500"/>
            </a:lvl2pPr>
            <a:lvl3pPr marL="4962653" indent="0">
              <a:buNone/>
              <a:defRPr sz="5400"/>
            </a:lvl3pPr>
            <a:lvl4pPr marL="7443983" indent="0">
              <a:buNone/>
              <a:defRPr sz="4900"/>
            </a:lvl4pPr>
            <a:lvl5pPr marL="9925312" indent="0">
              <a:buNone/>
              <a:defRPr sz="4900"/>
            </a:lvl5pPr>
            <a:lvl6pPr marL="12406636" indent="0">
              <a:buNone/>
              <a:defRPr sz="4900"/>
            </a:lvl6pPr>
            <a:lvl7pPr marL="14887965" indent="0">
              <a:buNone/>
              <a:defRPr sz="4900"/>
            </a:lvl7pPr>
            <a:lvl8pPr marL="17369289" indent="0">
              <a:buNone/>
              <a:defRPr sz="4900"/>
            </a:lvl8pPr>
            <a:lvl9pPr marL="19850619" indent="0">
              <a:buNone/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91640" y="2050630"/>
            <a:ext cx="30449520" cy="8534400"/>
          </a:xfrm>
          <a:prstGeom prst="rect">
            <a:avLst/>
          </a:prstGeom>
        </p:spPr>
        <p:txBody>
          <a:bodyPr vert="horz" lIns="496268" tIns="248131" rIns="496268" bIns="2481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40" y="11948172"/>
            <a:ext cx="30449520" cy="33793857"/>
          </a:xfrm>
          <a:prstGeom prst="rect">
            <a:avLst/>
          </a:prstGeom>
        </p:spPr>
        <p:txBody>
          <a:bodyPr vert="horz" lIns="496268" tIns="248131" rIns="496268" bIns="2481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40" y="47460759"/>
            <a:ext cx="7894320" cy="2726267"/>
          </a:xfrm>
          <a:prstGeom prst="rect">
            <a:avLst/>
          </a:prstGeom>
        </p:spPr>
        <p:txBody>
          <a:bodyPr vert="horz" lIns="496268" tIns="248131" rIns="496268" bIns="248131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D626-EA86-4509-B588-32CBAC876471}" type="datetimeFigureOut">
              <a:rPr lang="en-US" smtClean="0"/>
              <a:pPr/>
              <a:t>06-Jul-16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59540" y="47460759"/>
            <a:ext cx="10713720" cy="2726267"/>
          </a:xfrm>
          <a:prstGeom prst="rect">
            <a:avLst/>
          </a:prstGeom>
        </p:spPr>
        <p:txBody>
          <a:bodyPr vert="horz" lIns="496268" tIns="248131" rIns="496268" bIns="248131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246840" y="47460759"/>
            <a:ext cx="7894320" cy="2726267"/>
          </a:xfrm>
          <a:prstGeom prst="rect">
            <a:avLst/>
          </a:prstGeom>
        </p:spPr>
        <p:txBody>
          <a:bodyPr vert="horz" lIns="496268" tIns="248131" rIns="496268" bIns="248131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5833-25B4-4192-9EF2-7FE8EEFC8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962653" rtl="0" eaLnBrk="1" latinLnBrk="0" hangingPunct="1">
        <a:spcBef>
          <a:spcPct val="0"/>
        </a:spcBef>
        <a:buNone/>
        <a:defRPr sz="2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0993" indent="-1860993" algn="l" defTabSz="4962653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32160" indent="-1550830" algn="l" defTabSz="4962653" rtl="0" eaLnBrk="1" latinLnBrk="0" hangingPunct="1">
        <a:spcBef>
          <a:spcPct val="20000"/>
        </a:spcBef>
        <a:buFont typeface="Arial" pitchFamily="34" charset="0"/>
        <a:buChar char="–"/>
        <a:defRPr sz="15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3321" indent="-1240662" algn="l" defTabSz="4962653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3pPr>
      <a:lvl4pPr marL="8684645" indent="-1240662" algn="l" defTabSz="4962653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5974" indent="-1240662" algn="l" defTabSz="4962653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647298" indent="-1240662" algn="l" defTabSz="4962653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28627" indent="-1240662" algn="l" defTabSz="4962653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09957" indent="-1240662" algn="l" defTabSz="4962653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091280" indent="-1240662" algn="l" defTabSz="4962653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81329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62653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83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25312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06636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887965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369289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850619" algn="l" defTabSz="496265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image" Target="../media/image21.emf"/><Relationship Id="rId18" Type="http://schemas.openxmlformats.org/officeDocument/2006/relationships/oleObject" Target="../embeddings/oleObject4.bin"/><Relationship Id="rId26" Type="http://schemas.openxmlformats.org/officeDocument/2006/relationships/oleObject" Target="../embeddings/oleObject9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7.bin"/><Relationship Id="rId7" Type="http://schemas.openxmlformats.org/officeDocument/2006/relationships/image" Target="../media/image15.emf"/><Relationship Id="rId12" Type="http://schemas.openxmlformats.org/officeDocument/2006/relationships/image" Target="../media/image20.emf"/><Relationship Id="rId17" Type="http://schemas.openxmlformats.org/officeDocument/2006/relationships/oleObject" Target="../embeddings/oleObject3.bin"/><Relationship Id="rId25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20" Type="http://schemas.openxmlformats.org/officeDocument/2006/relationships/oleObject" Target="../embeddings/oleObject6.bin"/><Relationship Id="rId29" Type="http://schemas.openxmlformats.org/officeDocument/2006/relationships/image" Target="../media/image26.jpe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24" Type="http://schemas.openxmlformats.org/officeDocument/2006/relationships/image" Target="../media/image24.jpeg"/><Relationship Id="rId5" Type="http://schemas.openxmlformats.org/officeDocument/2006/relationships/image" Target="../media/image13.png"/><Relationship Id="rId15" Type="http://schemas.openxmlformats.org/officeDocument/2006/relationships/oleObject" Target="../embeddings/oleObject1.bin"/><Relationship Id="rId23" Type="http://schemas.openxmlformats.org/officeDocument/2006/relationships/image" Target="../media/image23.emf"/><Relationship Id="rId28" Type="http://schemas.openxmlformats.org/officeDocument/2006/relationships/oleObject" Target="../embeddings/oleObject11.bin"/><Relationship Id="rId10" Type="http://schemas.openxmlformats.org/officeDocument/2006/relationships/image" Target="../media/image18.emf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2.png"/><Relationship Id="rId9" Type="http://schemas.openxmlformats.org/officeDocument/2006/relationships/image" Target="../media/image17.emf"/><Relationship Id="rId14" Type="http://schemas.openxmlformats.org/officeDocument/2006/relationships/image" Target="../media/image22.emf"/><Relationship Id="rId22" Type="http://schemas.openxmlformats.org/officeDocument/2006/relationships/oleObject" Target="../embeddings/oleObject8.bin"/><Relationship Id="rId27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 302"/>
          <p:cNvSpPr/>
          <p:nvPr/>
        </p:nvSpPr>
        <p:spPr>
          <a:xfrm>
            <a:off x="4724400" y="36576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rgbClr val="F2C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6046" y="381000"/>
            <a:ext cx="32793354" cy="3733800"/>
          </a:xfrm>
          <a:prstGeom prst="rect">
            <a:avLst/>
          </a:prstGeom>
          <a:solidFill>
            <a:schemeClr val="tx2"/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>
            <a:off x="1879600" y="838200"/>
            <a:ext cx="2060331" cy="3429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495800"/>
            <a:ext cx="32793354" cy="4617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5000"/>
              </a:lnSpc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0800000">
            <a:off x="27687954" y="1752600"/>
            <a:ext cx="5840046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79600" y="2209800"/>
            <a:ext cx="26097523" cy="3276600"/>
          </a:xfrm>
        </p:spPr>
        <p:txBody>
          <a:bodyPr>
            <a:normAutofit fontScale="90000"/>
          </a:bodyPr>
          <a:lstStyle/>
          <a:p>
            <a:r>
              <a:rPr lang="en-US" sz="10700" dirty="0">
                <a:solidFill>
                  <a:schemeClr val="bg1"/>
                </a:solidFill>
                <a:latin typeface="+mn-lt"/>
              </a:rPr>
              <a:t>Steady-state properties of a </a:t>
            </a:r>
            <a:r>
              <a:rPr lang="en-US" sz="10700" dirty="0" smtClean="0">
                <a:solidFill>
                  <a:schemeClr val="bg1"/>
                </a:solidFill>
                <a:latin typeface="+mn-lt"/>
              </a:rPr>
              <a:t>two-channel</a:t>
            </a:r>
            <a:br>
              <a:rPr lang="en-US" sz="10700" dirty="0" smtClean="0">
                <a:solidFill>
                  <a:schemeClr val="bg1"/>
                </a:solidFill>
                <a:latin typeface="+mn-lt"/>
              </a:rPr>
            </a:br>
            <a:r>
              <a:rPr lang="en-US" sz="107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0700" dirty="0">
                <a:solidFill>
                  <a:schemeClr val="bg1"/>
                </a:solidFill>
                <a:latin typeface="+mn-lt"/>
              </a:rPr>
              <a:t>inhomogeneous exclusion process</a:t>
            </a:r>
            <a:r>
              <a:rPr lang="en-US" sz="10700" dirty="0">
                <a:solidFill>
                  <a:schemeClr val="bg1"/>
                </a:solidFill>
                <a:latin typeface="Lucida Bright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6877" y="838200"/>
            <a:ext cx="1662723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61" descr="D:\B\Tutorial\Advanced Calculus\problem set Calculs 2013\New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338" y="1524001"/>
            <a:ext cx="209647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7696200"/>
            <a:ext cx="4343400" cy="30480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457200" y="4495800"/>
            <a:ext cx="107442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5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Introduction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600" y="13868400"/>
            <a:ext cx="8991600" cy="10156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lIns="91438" tIns="45718" rIns="91438" bIns="4571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 1: Top - Translation by slow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codon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protein synthesis (ref. [1])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Bottom – cars moving through a bottleneck on a highway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38200" y="5943600"/>
            <a:ext cx="905021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study is motivated mainly by these two real world examples of transport systems-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slowing down of protein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synthesis due to lower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concentrations of t-RNA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33400" y="20878800"/>
            <a:ext cx="105918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Dynamical rules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7200" y="15316200"/>
            <a:ext cx="105918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Aims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9600" y="16459200"/>
            <a:ext cx="9753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develop a general theoretical approach to study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inhomogeneous multi-channel transport systems</a:t>
            </a:r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derive steady-state phase diagrams and analyze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the observed non-equilibrium phenomena</a:t>
            </a:r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examine the effect of various parameters on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steady-state dynamics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9601200" y="20802600"/>
            <a:ext cx="13944600" cy="13792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0668000" y="29616741"/>
            <a:ext cx="11887200" cy="10156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lIns="91438" tIns="45718" rIns="91438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 2: Two-channel totally asymmetric simple exclusion process with Langmuir kinetics with a bottleneck in lane 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2039600" y="22682541"/>
            <a:ext cx="91440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Two-channel model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57200" y="34594800"/>
            <a:ext cx="145542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Mean-field hybrid system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815975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815975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014413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12725400" y="40538400"/>
            <a:ext cx="8610600" cy="2438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815975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014413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647700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Rounded Rectangle 219"/>
          <p:cNvSpPr/>
          <p:nvPr/>
        </p:nvSpPr>
        <p:spPr>
          <a:xfrm>
            <a:off x="15697200" y="38277437"/>
            <a:ext cx="3429000" cy="11179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TextBox 220"/>
          <p:cNvSpPr txBox="1"/>
          <p:nvPr/>
        </p:nvSpPr>
        <p:spPr>
          <a:xfrm>
            <a:off x="15773400" y="38404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Continuum part for  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647700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5" name="Straight Arrow Connector 224"/>
          <p:cNvCxnSpPr/>
          <p:nvPr/>
        </p:nvCxnSpPr>
        <p:spPr>
          <a:xfrm>
            <a:off x="17373600" y="39395400"/>
            <a:ext cx="0" cy="1143000"/>
          </a:xfrm>
          <a:prstGeom prst="straightConnector1">
            <a:avLst/>
          </a:prstGeom>
          <a:ln w="7620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/>
          <p:nvPr/>
        </p:nvCxnSpPr>
        <p:spPr>
          <a:xfrm>
            <a:off x="9677400" y="39319200"/>
            <a:ext cx="0" cy="4038600"/>
          </a:xfrm>
          <a:prstGeom prst="straightConnector1">
            <a:avLst/>
          </a:prstGeom>
          <a:ln w="7620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H="1">
            <a:off x="4267200" y="37106660"/>
            <a:ext cx="2590800" cy="993340"/>
          </a:xfrm>
          <a:prstGeom prst="straightConnector1">
            <a:avLst/>
          </a:prstGeom>
          <a:ln w="7620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>
            <a:off x="6934200" y="37109400"/>
            <a:ext cx="2514600" cy="1143000"/>
          </a:xfrm>
          <a:prstGeom prst="straightConnector1">
            <a:avLst/>
          </a:prstGeom>
          <a:ln w="7620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17373600" y="37033200"/>
            <a:ext cx="0" cy="1143000"/>
          </a:xfrm>
          <a:prstGeom prst="straightConnector1">
            <a:avLst/>
          </a:prstGeom>
          <a:ln w="7620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012825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1012825"/>
            <a:ext cx="33832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6" name="Group 285"/>
          <p:cNvGrpSpPr/>
          <p:nvPr/>
        </p:nvGrpSpPr>
        <p:grpSpPr>
          <a:xfrm>
            <a:off x="685800" y="36423600"/>
            <a:ext cx="18135600" cy="11506200"/>
            <a:chOff x="671703" y="38785803"/>
            <a:chExt cx="18135600" cy="11506200"/>
          </a:xfrm>
        </p:grpSpPr>
        <p:grpSp>
          <p:nvGrpSpPr>
            <p:cNvPr id="152" name="Group 151"/>
            <p:cNvGrpSpPr/>
            <p:nvPr/>
          </p:nvGrpSpPr>
          <p:grpSpPr>
            <a:xfrm>
              <a:off x="2438396" y="38785803"/>
              <a:ext cx="16368907" cy="4038612"/>
              <a:chOff x="2305510" y="30264888"/>
              <a:chExt cx="15815362" cy="3578515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15249569" y="30264888"/>
                <a:ext cx="2871303" cy="57269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C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Lane B</a:t>
                </a:r>
                <a:endParaRPr lang="en-US" sz="3600" dirty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2305510" y="31885360"/>
                <a:ext cx="3313044" cy="990600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571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2379133" y="31952879"/>
                <a:ext cx="3313044" cy="409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Continuum part for  </a:t>
                </a:r>
                <a:endParaRPr lang="en-US" sz="2400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8" name="Rounded Rectangle 147"/>
              <p:cNvSpPr/>
              <p:nvPr/>
            </p:nvSpPr>
            <p:spPr>
              <a:xfrm>
                <a:off x="6870149" y="31952879"/>
                <a:ext cx="3975650" cy="945266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571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7017395" y="32020396"/>
                <a:ext cx="4119952" cy="834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3500"/>
                  </a:lnSpc>
                </a:pPr>
                <a:r>
                  <a:rPr lang="en-US" sz="2400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Discrete part at </a:t>
                </a:r>
                <a:r>
                  <a:rPr lang="en-US" sz="2400" dirty="0" err="1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</a:t>
                </a:r>
                <a:r>
                  <a:rPr lang="en-US" sz="2400" baseline="30000" dirty="0" err="1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th</a:t>
                </a:r>
                <a:r>
                  <a:rPr lang="en-US" sz="2400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and (m+1)</a:t>
                </a:r>
                <a:r>
                  <a:rPr lang="en-US" sz="2400" baseline="30000" dirty="0" err="1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th</a:t>
                </a:r>
                <a:r>
                  <a:rPr lang="en-US" sz="2400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 site in lane A  </a:t>
                </a:r>
                <a:endParaRPr lang="en-US" sz="2400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cxnSp>
            <p:nvCxnSpPr>
              <p:cNvPr id="144" name="Straight Arrow Connector 143"/>
              <p:cNvCxnSpPr/>
              <p:nvPr/>
            </p:nvCxnSpPr>
            <p:spPr>
              <a:xfrm flipH="1">
                <a:off x="3971609" y="32898138"/>
                <a:ext cx="13617" cy="945265"/>
              </a:xfrm>
              <a:prstGeom prst="straightConnector1">
                <a:avLst/>
              </a:prstGeom>
              <a:ln w="76200">
                <a:solidFill>
                  <a:schemeClr val="tx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/>
              <p:cNvSpPr txBox="1"/>
              <p:nvPr/>
            </p:nvSpPr>
            <p:spPr>
              <a:xfrm>
                <a:off x="5236820" y="30264888"/>
                <a:ext cx="2650434" cy="57269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C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Lane A</a:t>
                </a:r>
                <a:endParaRPr lang="en-US" sz="3600" dirty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196" name="Rounded Rectangle 195"/>
            <p:cNvSpPr/>
            <p:nvPr/>
          </p:nvSpPr>
          <p:spPr>
            <a:xfrm>
              <a:off x="671703" y="42900603"/>
              <a:ext cx="8458200" cy="2362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824103" y="45872403"/>
              <a:ext cx="11734800" cy="44196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0" name="TextBox 299"/>
          <p:cNvSpPr txBox="1"/>
          <p:nvPr/>
        </p:nvSpPr>
        <p:spPr>
          <a:xfrm>
            <a:off x="22174200" y="48920400"/>
            <a:ext cx="10820400" cy="2282737"/>
          </a:xfrm>
          <a:prstGeom prst="rect">
            <a:avLst/>
          </a:prstGeom>
          <a:noFill/>
        </p:spPr>
        <p:txBody>
          <a:bodyPr wrap="square" lIns="91438" tIns="45718" rIns="91438" bIns="45718" rtlCol="0">
            <a:spAutoFit/>
          </a:bodyPr>
          <a:lstStyle/>
          <a:p>
            <a:pPr algn="just">
              <a:lnSpc>
                <a:spcPts val="45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CSIR, New Delhi, India for Senior Research Fellowship</a:t>
            </a:r>
          </a:p>
          <a:p>
            <a:pPr algn="just">
              <a:lnSpc>
                <a:spcPts val="45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Organizers of STATPHYS 26 for financial support</a:t>
            </a:r>
          </a:p>
          <a:p>
            <a:pPr algn="just">
              <a:lnSpc>
                <a:spcPts val="45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Indian Institute of Technology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Ropar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 financial support </a:t>
            </a:r>
          </a:p>
          <a:p>
            <a:pPr algn="just">
              <a:lnSpc>
                <a:spcPts val="4000"/>
              </a:lnSpc>
            </a:pP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21945600" y="47853600"/>
            <a:ext cx="112776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Acknowledgements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cxnSp>
        <p:nvCxnSpPr>
          <p:cNvPr id="299" name="Straight Connector 298"/>
          <p:cNvCxnSpPr/>
          <p:nvPr/>
        </p:nvCxnSpPr>
        <p:spPr>
          <a:xfrm>
            <a:off x="21793200" y="47777400"/>
            <a:ext cx="114300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11049000" y="4495800"/>
            <a:ext cx="87630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Results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grpSp>
        <p:nvGrpSpPr>
          <p:cNvPr id="346" name="Group 345"/>
          <p:cNvGrpSpPr/>
          <p:nvPr/>
        </p:nvGrpSpPr>
        <p:grpSpPr>
          <a:xfrm>
            <a:off x="23088600" y="5791200"/>
            <a:ext cx="9753600" cy="15193323"/>
            <a:chOff x="15849600" y="5562600"/>
            <a:chExt cx="9753600" cy="1373579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44" name="Rectangle 343"/>
            <p:cNvSpPr/>
            <p:nvPr/>
          </p:nvSpPr>
          <p:spPr>
            <a:xfrm>
              <a:off x="17830800" y="5562600"/>
              <a:ext cx="7772400" cy="1143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15849600" y="17962792"/>
              <a:ext cx="9220200" cy="1335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tx2"/>
              </a:solidFill>
            </a:ln>
          </p:spPr>
          <p:txBody>
            <a:bodyPr wrap="square" lIns="91438" tIns="45718" rIns="91438" bIns="4571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Fig 5: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Phase Diagrams- Left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: q=0.5 and Right: q=0.1. </a:t>
              </a:r>
              <a:endPara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   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Red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dots: </a:t>
              </a:r>
              <a:r>
                <a:rPr lang="en-US" sz="20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bottleneck-affected </a:t>
              </a:r>
              <a:r>
                <a:rPr lang="en-US" sz="20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region.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I: (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-S,S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/S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),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II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: (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-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    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LD,S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/S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),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III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: (HD-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LD,S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/S), IV: (HD-</a:t>
              </a:r>
              <a:r>
                <a:rPr lang="en-US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S,S</a:t>
              </a:r>
              <a:r>
                <a:rPr lang="en-US" sz="2000" baseline="-25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b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/S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), </a:t>
              </a: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V:(HD-S,S).</a:t>
              </a:r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11963400" y="19507200"/>
            <a:ext cx="20421600" cy="10367881"/>
            <a:chOff x="19514671" y="6296113"/>
            <a:chExt cx="12413129" cy="10086887"/>
          </a:xfrm>
        </p:grpSpPr>
        <p:sp>
          <p:nvSpPr>
            <p:cNvPr id="374" name="Rectangle 373"/>
            <p:cNvSpPr/>
            <p:nvPr/>
          </p:nvSpPr>
          <p:spPr>
            <a:xfrm>
              <a:off x="27203400" y="10744200"/>
              <a:ext cx="4724400" cy="5638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19514671" y="6296113"/>
              <a:ext cx="5789706" cy="9881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tx2"/>
              </a:solidFill>
            </a:ln>
          </p:spPr>
          <p:txBody>
            <a:bodyPr wrap="square" lIns="91438" tIns="45718" rIns="91438" bIns="4571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Fig 4: Left: Formation of a bottleneck-induced shock from upward spike.    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     Right: critical bottleneck rate vs. lane-changing rate</a:t>
              </a:r>
            </a:p>
          </p:txBody>
        </p:sp>
      </p:grpSp>
      <p:sp>
        <p:nvSpPr>
          <p:cNvPr id="359" name="TextBox 358"/>
          <p:cNvSpPr txBox="1"/>
          <p:nvPr/>
        </p:nvSpPr>
        <p:spPr>
          <a:xfrm>
            <a:off x="11430000" y="13614741"/>
            <a:ext cx="8001000" cy="10156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lIns="91438" tIns="45718" rIns="91438" bIns="4571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 3: Height of local spike with respect to q and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Ω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Triangles denote results from </a:t>
            </a:r>
            <a:r>
              <a:rPr lang="en-US" sz="20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Monte Carlo simulations</a:t>
            </a:r>
          </a:p>
        </p:txBody>
      </p:sp>
      <p:sp>
        <p:nvSpPr>
          <p:cNvPr id="381" name="Rectangle 380"/>
          <p:cNvSpPr/>
          <p:nvPr/>
        </p:nvSpPr>
        <p:spPr>
          <a:xfrm>
            <a:off x="25222200" y="23926800"/>
            <a:ext cx="7696200" cy="853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CEA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24536400" y="30556200"/>
            <a:ext cx="8077200" cy="13234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lIns="91438" tIns="45718" rIns="91438" bIns="45718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 6: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Top left: position of bottleneck-induced shock vs. lane-</a:t>
            </a:r>
          </a:p>
          <a:p>
            <a:pPr>
              <a:lnSpc>
                <a:spcPts val="32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changing rate. Top right: Turning effect by bottleneck-</a:t>
            </a:r>
          </a:p>
          <a:p>
            <a:pPr>
              <a:lnSpc>
                <a:spcPts val="32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induced shock. Bottom: Finite-size effect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1945600" y="32537400"/>
            <a:ext cx="112776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Conclusions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1945600" y="43510200"/>
            <a:ext cx="112776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References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250400" y="34061400"/>
            <a:ext cx="10668000" cy="9069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new hybrid approach based on mean-field 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approximation theory is introduced, with which we have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derived steady-state phase diagrams for the model.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bottleneck affected region expands with an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increase in the strength of bottleneck.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 increase in lane-changing rate helps in reducing the   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congestion in the lane with bottleneck and hence,  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affects positively the stationary dynamics.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bottleneck-induced shock is present not only in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inhomogenous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lane A, but also in homogeneous lane B.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Turning effect, in which bottleneck-induced shock firstly 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moves rightwards and then changes its direction has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been found to be a finite-size effect, which disappears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with an increase in system size.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2250400" y="44729400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T. Chou, G.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Lakatos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Phys. Rev.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Lett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93 (19) 198101, 2004.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R. Wang, M. Liu, R. Jiang,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Physica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387 (2) 457, 2008.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I.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Dhiman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A. K. Gupta, J. </a:t>
            </a: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Comput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Phys 309, 227, 2016.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877800" y="30718462"/>
            <a:ext cx="88392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Particles obey </a:t>
            </a:r>
            <a:r>
              <a:rPr lang="en-US" sz="28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hard-core exclusion principle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Bottleneck is fixed in bulk in lane A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to avoid interactions with boundaries.</a:t>
            </a:r>
          </a:p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Symmetric lane-changing rule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1371600" y="48310800"/>
            <a:ext cx="7315200" cy="2057400"/>
            <a:chOff x="1752600" y="48310800"/>
            <a:chExt cx="7315200" cy="2057400"/>
          </a:xfrm>
          <a:solidFill>
            <a:srgbClr val="DFFCC4"/>
          </a:solidFill>
        </p:grpSpPr>
        <p:sp>
          <p:nvSpPr>
            <p:cNvPr id="135" name="Rounded Rectangle 134"/>
            <p:cNvSpPr/>
            <p:nvPr/>
          </p:nvSpPr>
          <p:spPr>
            <a:xfrm>
              <a:off x="1752600" y="49225200"/>
              <a:ext cx="7315200" cy="1143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905000" y="48310800"/>
              <a:ext cx="4876800" cy="5847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Boundary Conditions: </a:t>
              </a:r>
              <a:endParaRPr lang="en-US" sz="3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647700"/>
            <a:ext cx="3383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33400" y="22098000"/>
            <a:ext cx="1059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Firstly a lane and then a site </a:t>
            </a:r>
            <a:r>
              <a:rPr lang="en-US" sz="2800" i="1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selected at random.</a:t>
            </a:r>
          </a:p>
          <a:p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609600" y="23012400"/>
            <a:ext cx="5105400" cy="3810000"/>
            <a:chOff x="583406" y="24435794"/>
            <a:chExt cx="4227909" cy="3403171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7" name="Rounded Rectangle 146"/>
            <p:cNvSpPr/>
            <p:nvPr/>
          </p:nvSpPr>
          <p:spPr>
            <a:xfrm>
              <a:off x="583406" y="24435794"/>
              <a:ext cx="4227909" cy="340317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835818" y="24639984"/>
              <a:ext cx="3823097" cy="29461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If</a:t>
              </a:r>
              <a:r>
                <a:rPr lang="en-US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i</a:t>
              </a:r>
              <a:r>
                <a:rPr lang="en-US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 = 1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particle </a:t>
              </a:r>
              <a:r>
                <a:rPr lang="en-US" sz="28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entrance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occurs with a rate </a:t>
              </a:r>
              <a:r>
                <a:rPr lang="el-GR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α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if site is vacant; otherwise particle moves forward, if site is occupied.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5943600" y="23012401"/>
            <a:ext cx="3429001" cy="3810000"/>
            <a:chOff x="1057275" y="24667234"/>
            <a:chExt cx="3214688" cy="273169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55" name="Rounded Rectangle 154"/>
            <p:cNvSpPr/>
            <p:nvPr/>
          </p:nvSpPr>
          <p:spPr>
            <a:xfrm>
              <a:off x="1057275" y="24667234"/>
              <a:ext cx="3214688" cy="273169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271588" y="24831135"/>
              <a:ext cx="2838450" cy="230328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If </a:t>
              </a:r>
              <a:r>
                <a:rPr lang="en-US" sz="2800" i="1" dirty="0" err="1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i</a:t>
              </a:r>
              <a:r>
                <a:rPr lang="en-US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 = 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L, particle </a:t>
              </a:r>
              <a:r>
                <a:rPr lang="en-US" sz="28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exit 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out of the selected lane with a rate </a:t>
              </a:r>
              <a:r>
                <a:rPr lang="el-GR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β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if site is occupied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914400" y="27355800"/>
            <a:ext cx="8077200" cy="6629400"/>
            <a:chOff x="914400" y="24079200"/>
            <a:chExt cx="3581400" cy="66294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60" name="Rounded Rectangle 159"/>
            <p:cNvSpPr/>
            <p:nvPr/>
          </p:nvSpPr>
          <p:spPr>
            <a:xfrm>
              <a:off x="914400" y="24079200"/>
              <a:ext cx="3581400" cy="6629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150908" y="24536400"/>
              <a:ext cx="3108384" cy="58631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If 1&lt; </a:t>
              </a:r>
              <a:r>
                <a:rPr lang="en-US" sz="2800" i="1" dirty="0" err="1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i</a:t>
              </a:r>
              <a:r>
                <a:rPr lang="en-US" sz="28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&lt; L (</a:t>
              </a:r>
              <a:r>
                <a:rPr lang="en-US" sz="2800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bulk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), then particle, if   </a:t>
              </a: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present, tries to detach with a rate </a:t>
              </a: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 If not, then particle tries to hop </a:t>
              </a: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forward with a rate </a:t>
              </a:r>
              <a:r>
                <a:rPr lang="en-US" sz="2800" i="1" dirty="0" err="1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p</a:t>
              </a:r>
              <a:r>
                <a:rPr lang="en-US" sz="2800" i="1" baseline="-25000" dirty="0" err="1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i,j</a:t>
              </a:r>
              <a:r>
                <a:rPr lang="en-US" sz="2800" i="1" baseline="-25000" dirty="0" smtClean="0">
                  <a:latin typeface="Times New Roman" pitchFamily="18" charset="0"/>
                  <a:ea typeface="Verdana" pitchFamily="34" charset="0"/>
                  <a:cs typeface="Times New Roman" pitchFamily="18" charset="0"/>
                </a:rPr>
                <a:t>  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;otherwise </a:t>
              </a: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lane-changing occurs with a rate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</a:p>
            <a:p>
              <a:pPr>
                <a:lnSpc>
                  <a:spcPts val="5000"/>
                </a:lnSpc>
              </a:pPr>
              <a:endPara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If site is vacant, particle </a:t>
              </a:r>
            </a:p>
            <a:p>
              <a:pPr>
                <a:lnSpc>
                  <a:spcPts val="5000"/>
                </a:lnSpc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attachment occurs with a rate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3030200" y="43586401"/>
            <a:ext cx="8229600" cy="6324600"/>
            <a:chOff x="9829800" y="36423600"/>
            <a:chExt cx="6553200" cy="7853624"/>
          </a:xfrm>
          <a:solidFill>
            <a:srgbClr val="FCEAD0"/>
          </a:solidFill>
        </p:grpSpPr>
        <p:sp>
          <p:nvSpPr>
            <p:cNvPr id="163" name="Rectangle 162"/>
            <p:cNvSpPr/>
            <p:nvPr/>
          </p:nvSpPr>
          <p:spPr>
            <a:xfrm>
              <a:off x="9829800" y="36423600"/>
              <a:ext cx="6553200" cy="78536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0058400" y="36567171"/>
              <a:ext cx="6172200" cy="73315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000"/>
                </a:lnSpc>
              </a:pPr>
              <a:r>
                <a:rPr lang="en-US" sz="4400" dirty="0" smtClean="0">
                  <a:solidFill>
                    <a:srgbClr val="C00000"/>
                  </a:solidFill>
                  <a:ea typeface="Verdana" pitchFamily="34" charset="0"/>
                  <a:cs typeface="Verdana" pitchFamily="34" charset="0"/>
                </a:rPr>
                <a:t>Parameters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q (transition rate through bottleneck),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L (length of each lattice)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ε=1/L (lattice constant)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t’=t/L (rescaled time)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=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L (rescaled lane-changing rate)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=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L (rescaled detachment rate) 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=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L (rescaled attachment rate) </a:t>
              </a:r>
            </a:p>
            <a:p>
              <a:pPr>
                <a:lnSpc>
                  <a:spcPts val="5000"/>
                </a:lnSpc>
                <a:buFont typeface="Wingdings" pitchFamily="2" charset="2"/>
                <a:buChar char="q"/>
              </a:pP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K =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a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/ </a:t>
              </a:r>
              <a:r>
                <a:rPr lang="el-GR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ω</a:t>
              </a:r>
              <a:r>
                <a:rPr lang="en-US" sz="2800" baseline="-25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</a:t>
              </a:r>
              <a:r>
                <a:rPr lang="en-US" sz="28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(binding constant)</a:t>
              </a:r>
              <a:endParaRPr lang="en-US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660600" y="15163800"/>
            <a:ext cx="5867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783800" y="15087600"/>
            <a:ext cx="5943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353800" y="14935200"/>
            <a:ext cx="5867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346400" y="21869400"/>
            <a:ext cx="5715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0" y="26136600"/>
            <a:ext cx="6096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00" y="21793200"/>
            <a:ext cx="6248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201400" y="5653088"/>
            <a:ext cx="57150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392400" y="5638800"/>
            <a:ext cx="5791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3106400" y="9677400"/>
            <a:ext cx="5715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3182600" y="40690800"/>
          <a:ext cx="7905345" cy="1981200"/>
        </p:xfrm>
        <a:graphic>
          <a:graphicData uri="http://schemas.openxmlformats.org/presentationml/2006/ole">
            <p:oleObj spid="_x0000_s1027" name="Equation" r:id="rId15" imgW="2692080" imgH="59688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933855" y="40843200"/>
          <a:ext cx="7905345" cy="1828800"/>
        </p:xfrm>
        <a:graphic>
          <a:graphicData uri="http://schemas.openxmlformats.org/presentationml/2006/ole">
            <p:oleObj spid="_x0000_s1028" name="Equation" r:id="rId16" imgW="2692080" imgH="596880" progId="Equation.DSMT4">
              <p:embed/>
            </p:oleObj>
          </a:graphicData>
        </a:graphic>
      </p:graphicFrame>
      <p:graphicFrame>
        <p:nvGraphicFramePr>
          <p:cNvPr id="24" name="Object 5"/>
          <p:cNvGraphicFramePr>
            <a:graphicFrameLocks noChangeAspect="1"/>
          </p:cNvGraphicFramePr>
          <p:nvPr/>
        </p:nvGraphicFramePr>
        <p:xfrm>
          <a:off x="1371600" y="43815000"/>
          <a:ext cx="10668000" cy="1883790"/>
        </p:xfrm>
        <a:graphic>
          <a:graphicData uri="http://schemas.openxmlformats.org/presentationml/2006/ole">
            <p:oleObj spid="_x0000_s1029" name="Equation" r:id="rId17" imgW="3695400" imgH="571320" progId="Equation.DSMT4">
              <p:embed/>
            </p:oleObj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1066800" y="45720000"/>
          <a:ext cx="11201400" cy="1905001"/>
        </p:xfrm>
        <a:graphic>
          <a:graphicData uri="http://schemas.openxmlformats.org/presentationml/2006/ole">
            <p:oleObj spid="_x0000_s1030" name="Equation" r:id="rId18" imgW="3974760" imgH="571320" progId="Equation.DSMT4">
              <p:embed/>
            </p:oleObj>
          </a:graphicData>
        </a:graphic>
      </p:graphicFrame>
      <p:graphicFrame>
        <p:nvGraphicFramePr>
          <p:cNvPr id="27" name="Object 12"/>
          <p:cNvGraphicFramePr>
            <a:graphicFrameLocks noChangeAspect="1"/>
          </p:cNvGraphicFramePr>
          <p:nvPr/>
        </p:nvGraphicFramePr>
        <p:xfrm>
          <a:off x="15925800" y="38862000"/>
          <a:ext cx="1524000" cy="533400"/>
        </p:xfrm>
        <a:graphic>
          <a:graphicData uri="http://schemas.openxmlformats.org/presentationml/2006/ole">
            <p:oleObj spid="_x0000_s1036" name="Equation" r:id="rId19" imgW="355320" imgH="152280" progId="Equation.DSMT4">
              <p:embed/>
            </p:oleObj>
          </a:graphicData>
        </a:graphic>
      </p:graphicFrame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2590800" y="38785800"/>
          <a:ext cx="3124200" cy="533400"/>
        </p:xfrm>
        <a:graphic>
          <a:graphicData uri="http://schemas.openxmlformats.org/presentationml/2006/ole">
            <p:oleObj spid="_x0000_s1037" name="Equation" r:id="rId20" imgW="1028520" imgH="152280" progId="Equation.DSMT4">
              <p:embed/>
            </p:oleObj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/>
        </p:nvGraphicFramePr>
        <p:xfrm>
          <a:off x="1600200" y="49453800"/>
          <a:ext cx="6934200" cy="762000"/>
        </p:xfrm>
        <a:graphic>
          <a:graphicData uri="http://schemas.openxmlformats.org/presentationml/2006/ole">
            <p:oleObj spid="_x0000_s1038" name="Equation" r:id="rId21" imgW="1688760" imgH="177480" progId="Equation.DSMT4">
              <p:embed/>
            </p:oleObj>
          </a:graphicData>
        </a:graphic>
      </p:graphicFrame>
      <p:graphicFrame>
        <p:nvGraphicFramePr>
          <p:cNvPr id="37" name="Object 18"/>
          <p:cNvGraphicFramePr>
            <a:graphicFrameLocks noChangeAspect="1"/>
          </p:cNvGraphicFramePr>
          <p:nvPr/>
        </p:nvGraphicFramePr>
        <p:xfrm>
          <a:off x="3124200" y="31089600"/>
          <a:ext cx="4191000" cy="1219200"/>
        </p:xfrm>
        <a:graphic>
          <a:graphicData uri="http://schemas.openxmlformats.org/presentationml/2006/ole">
            <p:oleObj spid="_x0000_s1042" name="Equation" r:id="rId22" imgW="1130040" imgH="330120" progId="Equation.DSMT4">
              <p:embed/>
            </p:oleObj>
          </a:graphicData>
        </a:graphic>
      </p:graphicFrame>
      <p:cxnSp>
        <p:nvCxnSpPr>
          <p:cNvPr id="30" name="Straight Connector 29"/>
          <p:cNvCxnSpPr/>
          <p:nvPr/>
        </p:nvCxnSpPr>
        <p:spPr>
          <a:xfrm>
            <a:off x="457200" y="15240000"/>
            <a:ext cx="105918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57200" y="20802600"/>
            <a:ext cx="104394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81000" y="34518600"/>
            <a:ext cx="146304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1869400" y="43434000"/>
            <a:ext cx="113538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1869400" y="32461200"/>
            <a:ext cx="113538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21869400" y="32385000"/>
            <a:ext cx="0" cy="1828800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0972800" y="4495800"/>
            <a:ext cx="76200" cy="1905000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6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6002000" y="15087600"/>
            <a:ext cx="6096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3" name="Picture 242" descr="fig_model3_ch_5-page-001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0972800" y="24307800"/>
            <a:ext cx="11353800" cy="48006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255" name="Flowchart: Data 254"/>
          <p:cNvSpPr/>
          <p:nvPr/>
        </p:nvSpPr>
        <p:spPr>
          <a:xfrm>
            <a:off x="26517600" y="838200"/>
            <a:ext cx="7086600" cy="3429000"/>
          </a:xfrm>
          <a:prstGeom prst="flowChartInputOutp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27889200" y="9906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7543369" y="2133600"/>
            <a:ext cx="5984631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ambria" pitchFamily="18" charset="0"/>
              </a:rPr>
              <a:t>Isha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Dhiman</a:t>
            </a:r>
            <a:r>
              <a:rPr lang="en-US" sz="3200" dirty="0" smtClean="0">
                <a:solidFill>
                  <a:schemeClr val="tx2"/>
                </a:solidFill>
                <a:latin typeface="Cambria" pitchFamily="18" charset="0"/>
              </a:rPr>
              <a:t>*</a:t>
            </a:r>
            <a:r>
              <a:rPr lang="en-US" sz="3200" dirty="0" smtClean="0">
                <a:latin typeface="Cambria" pitchFamily="18" charset="0"/>
              </a:rPr>
              <a:t>, </a:t>
            </a:r>
            <a:r>
              <a:rPr lang="en-US" sz="3200" dirty="0" err="1" smtClean="0">
                <a:latin typeface="Cambria" pitchFamily="18" charset="0"/>
              </a:rPr>
              <a:t>Arvind</a:t>
            </a:r>
            <a:r>
              <a:rPr lang="en-US" sz="3200" dirty="0" smtClean="0">
                <a:latin typeface="Cambria" pitchFamily="18" charset="0"/>
              </a:rPr>
              <a:t> K. Gupta</a:t>
            </a:r>
          </a:p>
          <a:p>
            <a:r>
              <a:rPr lang="en-US" sz="3200" dirty="0" smtClean="0">
                <a:latin typeface="Cambria" pitchFamily="18" charset="0"/>
              </a:rPr>
              <a:t>Indian Institute of Technology </a:t>
            </a:r>
            <a:r>
              <a:rPr lang="en-US" sz="3200" dirty="0" err="1" smtClean="0">
                <a:latin typeface="Cambria" pitchFamily="18" charset="0"/>
              </a:rPr>
              <a:t>Ropar</a:t>
            </a:r>
            <a:r>
              <a:rPr lang="en-US" sz="3200" dirty="0" smtClean="0">
                <a:latin typeface="Cambria" pitchFamily="18" charset="0"/>
              </a:rPr>
              <a:t>, Punjab, India. </a:t>
            </a:r>
          </a:p>
          <a:p>
            <a:r>
              <a:rPr lang="en-US" sz="3200" i="1" dirty="0" smtClean="0">
                <a:solidFill>
                  <a:schemeClr val="tx2"/>
                </a:solidFill>
                <a:latin typeface="Cambria" pitchFamily="18" charset="0"/>
              </a:rPr>
              <a:t>*</a:t>
            </a:r>
            <a:r>
              <a:rPr lang="en-US" sz="3200" i="1" dirty="0" smtClean="0">
                <a:latin typeface="Cambria" pitchFamily="18" charset="0"/>
              </a:rPr>
              <a:t>Email-id: ishad@iitrpr.ac.in</a:t>
            </a:r>
            <a:endParaRPr lang="en-US" sz="3200" i="1" dirty="0">
              <a:latin typeface="Cambria" pitchFamily="18" charset="0"/>
            </a:endParaRPr>
          </a:p>
        </p:txBody>
      </p:sp>
      <p:sp>
        <p:nvSpPr>
          <p:cNvPr id="189" name="Rounded Rectangle 188"/>
          <p:cNvSpPr/>
          <p:nvPr/>
        </p:nvSpPr>
        <p:spPr>
          <a:xfrm>
            <a:off x="20650200" y="13258800"/>
            <a:ext cx="110490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" name="Object 25"/>
          <p:cNvGraphicFramePr>
            <a:graphicFrameLocks noChangeAspect="1"/>
          </p:cNvGraphicFramePr>
          <p:nvPr/>
        </p:nvGraphicFramePr>
        <p:xfrm>
          <a:off x="26517600" y="13487400"/>
          <a:ext cx="4876800" cy="533400"/>
        </p:xfrm>
        <a:graphic>
          <a:graphicData uri="http://schemas.openxmlformats.org/presentationml/2006/ole">
            <p:oleObj spid="_x0000_s1049" name="Equation" r:id="rId26" imgW="1104840" imgH="152280" progId="Equation.DSMT4">
              <p:embed/>
            </p:oleObj>
          </a:graphicData>
        </a:graphic>
      </p:graphicFrame>
      <p:graphicFrame>
        <p:nvGraphicFramePr>
          <p:cNvPr id="43" name="Object 24"/>
          <p:cNvGraphicFramePr>
            <a:graphicFrameLocks noChangeAspect="1"/>
          </p:cNvGraphicFramePr>
          <p:nvPr/>
        </p:nvGraphicFramePr>
        <p:xfrm>
          <a:off x="20802600" y="13335000"/>
          <a:ext cx="5638800" cy="762000"/>
        </p:xfrm>
        <a:graphic>
          <a:graphicData uri="http://schemas.openxmlformats.org/presentationml/2006/ole">
            <p:oleObj spid="_x0000_s1048" name="Equation" r:id="rId27" imgW="1333440" imgH="215640" progId="Equation.DSMT4">
              <p:embed/>
            </p:oleObj>
          </a:graphicData>
        </a:graphic>
      </p:graphicFrame>
      <p:sp>
        <p:nvSpPr>
          <p:cNvPr id="347" name="TextBox 346"/>
          <p:cNvSpPr txBox="1"/>
          <p:nvPr/>
        </p:nvSpPr>
        <p:spPr>
          <a:xfrm>
            <a:off x="19964400" y="4495800"/>
            <a:ext cx="13258800" cy="1015659"/>
          </a:xfrm>
          <a:prstGeom prst="rect">
            <a:avLst/>
          </a:prstGeom>
          <a:solidFill>
            <a:srgbClr val="F2C4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38" tIns="45718" rIns="91438" bIns="45718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Consolas" pitchFamily="49" charset="0"/>
                <a:ea typeface="Verdana" pitchFamily="34" charset="0"/>
                <a:cs typeface="Verdana" pitchFamily="34" charset="0"/>
              </a:rPr>
              <a:t>Numerical scheme</a:t>
            </a:r>
            <a:endParaRPr lang="en-US" sz="5400" dirty="0">
              <a:solidFill>
                <a:schemeClr val="tx1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</p:txBody>
      </p:sp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20574000" y="6019800"/>
          <a:ext cx="12567088" cy="6705600"/>
        </p:xfrm>
        <a:graphic>
          <a:graphicData uri="http://schemas.openxmlformats.org/presentationml/2006/ole">
            <p:oleObj spid="_x0000_s1051" name="Equation" r:id="rId28" imgW="3136680" imgH="1473120" progId="Equation.DSMT4">
              <p:embed/>
            </p:oleObj>
          </a:graphicData>
        </a:graphic>
      </p:graphicFrame>
      <p:pic>
        <p:nvPicPr>
          <p:cNvPr id="171" name="Picture 170" descr="bottleneck1-page-001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685800" y="11277600"/>
            <a:ext cx="5105400" cy="2286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172" name="TextBox 171"/>
          <p:cNvSpPr txBox="1"/>
          <p:nvPr/>
        </p:nvSpPr>
        <p:spPr>
          <a:xfrm>
            <a:off x="6477000" y="11201400"/>
            <a:ext cx="4114800" cy="1946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emergence of    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bottlenecks on</a:t>
            </a:r>
          </a:p>
          <a:p>
            <a:pPr>
              <a:lnSpc>
                <a:spcPts val="5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highways</a:t>
            </a:r>
            <a:endParaRPr lang="en-US" sz="2800" dirty="0"/>
          </a:p>
        </p:txBody>
      </p:sp>
      <p:cxnSp>
        <p:nvCxnSpPr>
          <p:cNvPr id="180" name="Straight Connector 179"/>
          <p:cNvCxnSpPr/>
          <p:nvPr/>
        </p:nvCxnSpPr>
        <p:spPr>
          <a:xfrm>
            <a:off x="19888200" y="4495800"/>
            <a:ext cx="0" cy="1021080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19812000" y="14782800"/>
            <a:ext cx="13411200" cy="0"/>
          </a:xfrm>
          <a:prstGeom prst="line">
            <a:avLst/>
          </a:prstGeom>
          <a:ln w="254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4183</TotalTime>
  <Words>768</Words>
  <Application>Microsoft Office PowerPoint</Application>
  <PresentationFormat>Custom</PresentationFormat>
  <Paragraphs>93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Steady-state properties of a two-channel  inhomogeneous exclusion process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isha</dc:creator>
  <cp:lastModifiedBy>isha</cp:lastModifiedBy>
  <cp:revision>483</cp:revision>
  <dcterms:created xsi:type="dcterms:W3CDTF">2016-06-23T13:55:47Z</dcterms:created>
  <dcterms:modified xsi:type="dcterms:W3CDTF">2016-07-06T04:30:16Z</dcterms:modified>
</cp:coreProperties>
</file>